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264" r:id="rId3"/>
    <p:sldId id="269" r:id="rId4"/>
    <p:sldId id="270" r:id="rId5"/>
    <p:sldId id="265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1764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B2AA042-95B1-4B47-95F0-03FAD86F200E}" type="datetimeFigureOut">
              <a:rPr lang="ru-RU" smtClean="0"/>
              <a:t>10.11.2025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C48D5A7-83F8-4A0A-BD46-AD2821536B0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684904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48D5A7-83F8-4A0A-BD46-AD2821536B01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3324687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48D5A7-83F8-4A0A-BD46-AD2821536B01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2066059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48D5A7-83F8-4A0A-BD46-AD2821536B01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5020938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48D5A7-83F8-4A0A-BD46-AD2821536B01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471262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B61018-3681-477E-A7CE-A969F29A0A59}" type="datetimeFigureOut">
              <a:rPr lang="ru-RU" smtClean="0"/>
              <a:t>10.11.2025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58F54-B9A9-4FEB-9AC4-17A407AAE4D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574617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B61018-3681-477E-A7CE-A969F29A0A59}" type="datetimeFigureOut">
              <a:rPr lang="ru-RU" smtClean="0"/>
              <a:t>10.11.2025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58F54-B9A9-4FEB-9AC4-17A407AAE4D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856308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B61018-3681-477E-A7CE-A969F29A0A59}" type="datetimeFigureOut">
              <a:rPr lang="ru-RU" smtClean="0"/>
              <a:t>10.11.2025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58F54-B9A9-4FEB-9AC4-17A407AAE4D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038177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B61018-3681-477E-A7CE-A969F29A0A59}" type="datetimeFigureOut">
              <a:rPr lang="ru-RU" smtClean="0"/>
              <a:t>10.11.2025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58F54-B9A9-4FEB-9AC4-17A407AAE4D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551697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B61018-3681-477E-A7CE-A969F29A0A59}" type="datetimeFigureOut">
              <a:rPr lang="ru-RU" smtClean="0"/>
              <a:t>10.11.2025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58F54-B9A9-4FEB-9AC4-17A407AAE4D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547461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B61018-3681-477E-A7CE-A969F29A0A59}" type="datetimeFigureOut">
              <a:rPr lang="ru-RU" smtClean="0"/>
              <a:t>10.11.2025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58F54-B9A9-4FEB-9AC4-17A407AAE4D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294761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B61018-3681-477E-A7CE-A969F29A0A59}" type="datetimeFigureOut">
              <a:rPr lang="ru-RU" smtClean="0"/>
              <a:t>10.11.2025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58F54-B9A9-4FEB-9AC4-17A407AAE4D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899330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B61018-3681-477E-A7CE-A969F29A0A59}" type="datetimeFigureOut">
              <a:rPr lang="ru-RU" smtClean="0"/>
              <a:t>10.11.2025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58F54-B9A9-4FEB-9AC4-17A407AAE4D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112263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B61018-3681-477E-A7CE-A969F29A0A59}" type="datetimeFigureOut">
              <a:rPr lang="ru-RU" smtClean="0"/>
              <a:t>10.11.2025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58F54-B9A9-4FEB-9AC4-17A407AAE4D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259165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B61018-3681-477E-A7CE-A969F29A0A59}" type="datetimeFigureOut">
              <a:rPr lang="ru-RU" smtClean="0"/>
              <a:t>10.11.2025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58F54-B9A9-4FEB-9AC4-17A407AAE4D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868198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B61018-3681-477E-A7CE-A969F29A0A59}" type="datetimeFigureOut">
              <a:rPr lang="ru-RU" smtClean="0"/>
              <a:t>10.11.2025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58F54-B9A9-4FEB-9AC4-17A407AAE4D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540549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B61018-3681-477E-A7CE-A969F29A0A59}" type="datetimeFigureOut">
              <a:rPr lang="ru-RU" smtClean="0"/>
              <a:t>10.11.2025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958F54-B9A9-4FEB-9AC4-17A407AAE4D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488593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9552" y="1628800"/>
            <a:ext cx="8280920" cy="1470025"/>
          </a:xfrm>
        </p:spPr>
        <p:txBody>
          <a:bodyPr>
            <a:normAutofit fontScale="90000"/>
          </a:bodyPr>
          <a:lstStyle/>
          <a:p>
            <a:br>
              <a:rPr lang="ru-RU" dirty="0">
                <a:solidFill>
                  <a:srgbClr val="002060"/>
                </a:solidFill>
                <a:latin typeface="Bahnschrift Light" panose="020B0502040204020203" pitchFamily="34" charset="0"/>
              </a:rPr>
            </a:br>
            <a:r>
              <a:rPr lang="ru-RU" sz="4000" dirty="0">
                <a:solidFill>
                  <a:srgbClr val="002060"/>
                </a:solidFill>
                <a:latin typeface="Bahnschrift Light" panose="020B0502040204020203" pitchFamily="34" charset="0"/>
              </a:rPr>
              <a:t>Расширенное совещание</a:t>
            </a:r>
            <a:br>
              <a:rPr lang="ru-RU" sz="4000" dirty="0">
                <a:solidFill>
                  <a:srgbClr val="002060"/>
                </a:solidFill>
                <a:latin typeface="Bahnschrift Light" panose="020B0502040204020203" pitchFamily="34" charset="0"/>
              </a:rPr>
            </a:br>
            <a:r>
              <a:rPr lang="ru-RU" sz="4000" dirty="0">
                <a:solidFill>
                  <a:srgbClr val="002060"/>
                </a:solidFill>
                <a:latin typeface="Bahnschrift Light" panose="020B0502040204020203" pitchFamily="34" charset="0"/>
              </a:rPr>
              <a:t>при главе </a:t>
            </a:r>
            <a:br>
              <a:rPr lang="ru-RU" sz="4000" dirty="0">
                <a:solidFill>
                  <a:srgbClr val="002060"/>
                </a:solidFill>
                <a:latin typeface="Bahnschrift Light" panose="020B0502040204020203" pitchFamily="34" charset="0"/>
              </a:rPr>
            </a:br>
            <a:r>
              <a:rPr lang="ru-RU" sz="4000" dirty="0">
                <a:solidFill>
                  <a:srgbClr val="002060"/>
                </a:solidFill>
                <a:latin typeface="Bahnschrift Light" panose="020B0502040204020203" pitchFamily="34" charset="0"/>
              </a:rPr>
              <a:t>Кыштымского городского округа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763688" y="5229200"/>
            <a:ext cx="6552728" cy="648072"/>
          </a:xfrm>
        </p:spPr>
        <p:txBody>
          <a:bodyPr/>
          <a:lstStyle/>
          <a:p>
            <a:pPr algn="r"/>
            <a:r>
              <a:rPr lang="ru-RU" i="1" dirty="0">
                <a:solidFill>
                  <a:srgbClr val="002060"/>
                </a:solidFill>
                <a:latin typeface="Bahnschrift Light" panose="020B0502040204020203" pitchFamily="34" charset="0"/>
              </a:rPr>
              <a:t>10  ноября 2025 года</a:t>
            </a:r>
          </a:p>
        </p:txBody>
      </p:sp>
      <p:pic>
        <p:nvPicPr>
          <p:cNvPr id="1026" name="Picture 2" descr="C:\Users\user\Desktop\Documents\Панова Н.К\Герб Кыштыма\logo, герб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116632"/>
            <a:ext cx="864096" cy="1123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553085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46451" y="1556792"/>
            <a:ext cx="8451033" cy="2016224"/>
          </a:xfrm>
        </p:spPr>
        <p:txBody>
          <a:bodyPr>
            <a:noAutofit/>
          </a:bodyPr>
          <a:lstStyle/>
          <a:p>
            <a:r>
              <a:rPr lang="ru-RU" sz="3000" dirty="0">
                <a:solidFill>
                  <a:srgbClr val="002060"/>
                </a:solidFill>
                <a:effectLst/>
                <a:latin typeface="Bahnschrift Light" panose="020B0502040204020203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О комплексе мероприятий </a:t>
            </a:r>
            <a:br>
              <a:rPr lang="ru-RU" sz="3000" dirty="0">
                <a:solidFill>
                  <a:srgbClr val="002060"/>
                </a:solidFill>
                <a:effectLst/>
                <a:latin typeface="Bahnschrift Light" panose="020B0502040204020203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r>
              <a:rPr lang="ru-RU" sz="3000" dirty="0">
                <a:solidFill>
                  <a:srgbClr val="002060"/>
                </a:solidFill>
                <a:effectLst/>
                <a:latin typeface="Bahnschrift Light" panose="020B0502040204020203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по обеспечению своевременного поступления </a:t>
            </a:r>
            <a:br>
              <a:rPr lang="ru-RU" sz="3000" dirty="0">
                <a:solidFill>
                  <a:srgbClr val="002060"/>
                </a:solidFill>
                <a:effectLst/>
                <a:latin typeface="Bahnschrift Light" panose="020B0502040204020203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r>
              <a:rPr lang="ru-RU" sz="3000" dirty="0">
                <a:solidFill>
                  <a:srgbClr val="002060"/>
                </a:solidFill>
                <a:effectLst/>
                <a:latin typeface="Bahnschrift Light" panose="020B0502040204020203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в местный бюджет налогов и сборов, </a:t>
            </a:r>
            <a:br>
              <a:rPr lang="ru-RU" sz="3000" dirty="0">
                <a:solidFill>
                  <a:srgbClr val="002060"/>
                </a:solidFill>
                <a:effectLst/>
                <a:latin typeface="Bahnschrift Light" panose="020B0502040204020203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r>
              <a:rPr lang="ru-RU" sz="3000" dirty="0">
                <a:solidFill>
                  <a:srgbClr val="002060"/>
                </a:solidFill>
                <a:effectLst/>
                <a:latin typeface="Bahnschrift Light" panose="020B0502040204020203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сроках уплаты имущественных налогов </a:t>
            </a:r>
            <a:br>
              <a:rPr lang="ru-RU" sz="3000" dirty="0">
                <a:solidFill>
                  <a:srgbClr val="002060"/>
                </a:solidFill>
                <a:effectLst/>
                <a:latin typeface="Bahnschrift Light" panose="020B0502040204020203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r>
              <a:rPr lang="ru-RU" sz="3000" dirty="0">
                <a:solidFill>
                  <a:srgbClr val="002060"/>
                </a:solidFill>
                <a:effectLst/>
                <a:latin typeface="Bahnschrift Light" panose="020B0502040204020203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в 2025 году</a:t>
            </a:r>
            <a:endParaRPr lang="ru-RU" sz="3000" b="1" dirty="0">
              <a:solidFill>
                <a:srgbClr val="002060"/>
              </a:solidFill>
              <a:latin typeface="Bahnschrift Light" panose="020B0502040204020203" pitchFamily="34" charset="0"/>
              <a:cs typeface="Arial" panose="020B0604020202020204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801419" y="4725144"/>
            <a:ext cx="7996065" cy="1752600"/>
          </a:xfrm>
        </p:spPr>
        <p:txBody>
          <a:bodyPr>
            <a:normAutofit/>
          </a:bodyPr>
          <a:lstStyle/>
          <a:p>
            <a:pPr algn="r">
              <a:lnSpc>
                <a:spcPct val="115000"/>
              </a:lnSpc>
              <a:spcBef>
                <a:spcPts val="0"/>
              </a:spcBef>
            </a:pPr>
            <a:r>
              <a:rPr lang="ru-RU" sz="2000" i="1" kern="500" dirty="0">
                <a:solidFill>
                  <a:srgbClr val="002060"/>
                </a:solidFill>
                <a:latin typeface="Bahnschrift Light" panose="020B0502040204020203" pitchFamily="34" charset="0"/>
              </a:rPr>
              <a:t>Докладчик – </a:t>
            </a:r>
            <a:r>
              <a:rPr lang="ru-RU" sz="2000" i="1" dirty="0">
                <a:solidFill>
                  <a:srgbClr val="002060"/>
                </a:solidFill>
                <a:effectLst/>
                <a:latin typeface="Bahnschrift Light" panose="020B0502040204020203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Сумин А.С., заместитель начальника </a:t>
            </a:r>
          </a:p>
          <a:p>
            <a:pPr algn="r">
              <a:lnSpc>
                <a:spcPct val="115000"/>
              </a:lnSpc>
              <a:spcBef>
                <a:spcPts val="0"/>
              </a:spcBef>
            </a:pPr>
            <a:r>
              <a:rPr lang="ru-RU" sz="2000" i="1" dirty="0">
                <a:solidFill>
                  <a:srgbClr val="002060"/>
                </a:solidFill>
                <a:effectLst/>
                <a:latin typeface="Bahnschrift Light" panose="020B0502040204020203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Межрайонной ИФНС №22 по Челябинской области </a:t>
            </a:r>
            <a:endParaRPr lang="ru-RU" sz="2000" i="1" kern="500" dirty="0">
              <a:solidFill>
                <a:srgbClr val="002060"/>
              </a:solidFill>
              <a:effectLst/>
              <a:latin typeface="Bahnschrift Light" panose="020B0502040204020203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 descr="C:\Users\user\Desktop\Documents\Панова Н.К\Герб Кыштыма\logo, герб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8672" y="188640"/>
            <a:ext cx="864096" cy="1123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473311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51520" y="1628800"/>
            <a:ext cx="8640960" cy="2016224"/>
          </a:xfrm>
        </p:spPr>
        <p:txBody>
          <a:bodyPr>
            <a:noAutofit/>
          </a:bodyPr>
          <a:lstStyle/>
          <a:p>
            <a:r>
              <a:rPr lang="ru-RU" sz="3000" dirty="0">
                <a:solidFill>
                  <a:srgbClr val="002060"/>
                </a:solidFill>
                <a:effectLst/>
                <a:latin typeface="Bahnschrift Light" panose="020B0502040204020203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Об организации в 2025 году работы </a:t>
            </a:r>
            <a:br>
              <a:rPr lang="ru-RU" sz="3000" dirty="0">
                <a:solidFill>
                  <a:srgbClr val="002060"/>
                </a:solidFill>
                <a:effectLst/>
                <a:latin typeface="Bahnschrift Light" panose="020B0502040204020203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r>
              <a:rPr lang="ru-RU" sz="3000" dirty="0">
                <a:solidFill>
                  <a:srgbClr val="002060"/>
                </a:solidFill>
                <a:effectLst/>
                <a:latin typeface="Bahnschrift Light" panose="020B0502040204020203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по взаимодействию и поддержке некоммерческих, </a:t>
            </a:r>
            <a:br>
              <a:rPr lang="ru-RU" sz="3000" dirty="0">
                <a:solidFill>
                  <a:srgbClr val="002060"/>
                </a:solidFill>
                <a:effectLst/>
                <a:latin typeface="Bahnschrift Light" panose="020B0502040204020203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r>
              <a:rPr lang="ru-RU" sz="3000" dirty="0">
                <a:solidFill>
                  <a:srgbClr val="002060"/>
                </a:solidFill>
                <a:effectLst/>
                <a:latin typeface="Bahnschrift Light" panose="020B0502040204020203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социально – ориентированных организаций </a:t>
            </a:r>
            <a:br>
              <a:rPr lang="ru-RU" sz="3000" dirty="0">
                <a:solidFill>
                  <a:srgbClr val="002060"/>
                </a:solidFill>
                <a:effectLst/>
                <a:latin typeface="Bahnschrift Light" panose="020B0502040204020203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r>
              <a:rPr lang="ru-RU" sz="3000" dirty="0">
                <a:solidFill>
                  <a:srgbClr val="002060"/>
                </a:solidFill>
                <a:effectLst/>
                <a:latin typeface="Bahnschrift Light" panose="020B0502040204020203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и общественных объединений </a:t>
            </a:r>
            <a:br>
              <a:rPr lang="ru-RU" sz="3000" dirty="0">
                <a:solidFill>
                  <a:srgbClr val="002060"/>
                </a:solidFill>
                <a:effectLst/>
                <a:latin typeface="Bahnschrift Light" panose="020B0502040204020203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r>
              <a:rPr lang="ru-RU" sz="3000" dirty="0">
                <a:solidFill>
                  <a:srgbClr val="002060"/>
                </a:solidFill>
                <a:effectLst/>
                <a:latin typeface="Bahnschrift Light" panose="020B0502040204020203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Кыштымского городского округа</a:t>
            </a:r>
            <a:endParaRPr lang="ru-RU" sz="3000" b="1" dirty="0">
              <a:solidFill>
                <a:srgbClr val="002060"/>
              </a:solidFill>
              <a:latin typeface="Bahnschrift Light" panose="020B0502040204020203" pitchFamily="34" charset="0"/>
              <a:cs typeface="Arial" panose="020B0604020202020204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22539" y="5105400"/>
            <a:ext cx="7920880" cy="1752600"/>
          </a:xfrm>
        </p:spPr>
        <p:txBody>
          <a:bodyPr>
            <a:normAutofit/>
          </a:bodyPr>
          <a:lstStyle/>
          <a:p>
            <a:pPr algn="r"/>
            <a:r>
              <a:rPr lang="ru-RU" sz="2000" i="1" dirty="0">
                <a:solidFill>
                  <a:srgbClr val="002060"/>
                </a:solidFill>
                <a:latin typeface="Bahnschrift Light" panose="020B0502040204020203" pitchFamily="34" charset="0"/>
              </a:rPr>
              <a:t>Докладчик – </a:t>
            </a:r>
            <a:r>
              <a:rPr lang="ru-RU" sz="2000" i="1" dirty="0">
                <a:solidFill>
                  <a:srgbClr val="002060"/>
                </a:solidFill>
                <a:effectLst/>
                <a:latin typeface="Bahnschrift Light" panose="020B0502040204020203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Тарасова И.Б., и.о. заместителя </a:t>
            </a:r>
          </a:p>
          <a:p>
            <a:pPr algn="r"/>
            <a:r>
              <a:rPr lang="ru-RU" sz="2000" i="1" dirty="0">
                <a:solidFill>
                  <a:srgbClr val="002060"/>
                </a:solidFill>
                <a:effectLst/>
                <a:latin typeface="Bahnschrift Light" panose="020B0502040204020203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главы Кыштымского городского округа </a:t>
            </a:r>
          </a:p>
          <a:p>
            <a:pPr algn="r"/>
            <a:r>
              <a:rPr lang="ru-RU" sz="2000" i="1" dirty="0">
                <a:solidFill>
                  <a:srgbClr val="002060"/>
                </a:solidFill>
                <a:effectLst/>
                <a:latin typeface="Bahnschrift Light" panose="020B0502040204020203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по социальной сфере</a:t>
            </a:r>
            <a:endParaRPr lang="ru-RU" sz="2000" i="1" dirty="0">
              <a:solidFill>
                <a:srgbClr val="002060"/>
              </a:solidFill>
              <a:latin typeface="Bahnschrift Light" panose="020B0502040204020203" pitchFamily="34" charset="0"/>
            </a:endParaRPr>
          </a:p>
        </p:txBody>
      </p:sp>
      <p:pic>
        <p:nvPicPr>
          <p:cNvPr id="1026" name="Picture 2" descr="C:\Users\user\Desktop\Documents\Панова Н.К\Герб Кыштыма\logo, герб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116632"/>
            <a:ext cx="864096" cy="1123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668171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51520" y="1988840"/>
            <a:ext cx="8640960" cy="2016224"/>
          </a:xfrm>
        </p:spPr>
        <p:txBody>
          <a:bodyPr>
            <a:noAutofit/>
          </a:bodyPr>
          <a:lstStyle/>
          <a:p>
            <a:r>
              <a:rPr lang="ru-RU" sz="3000" dirty="0">
                <a:solidFill>
                  <a:srgbClr val="002060"/>
                </a:solidFill>
                <a:effectLst/>
                <a:latin typeface="Bahnschrift Light" panose="020B0502040204020203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Об итогах работ в 2025 году по благоустройству </a:t>
            </a:r>
            <a:br>
              <a:rPr lang="ru-RU" sz="3000" dirty="0">
                <a:solidFill>
                  <a:srgbClr val="002060"/>
                </a:solidFill>
                <a:effectLst/>
                <a:latin typeface="Bahnschrift Light" panose="020B0502040204020203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r>
              <a:rPr lang="ru-RU" sz="3000" dirty="0">
                <a:solidFill>
                  <a:srgbClr val="002060"/>
                </a:solidFill>
                <a:effectLst/>
                <a:latin typeface="Bahnschrift Light" panose="020B0502040204020203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территории Кыштымского городского округа </a:t>
            </a:r>
            <a:br>
              <a:rPr lang="ru-RU" sz="3000" dirty="0">
                <a:solidFill>
                  <a:srgbClr val="002060"/>
                </a:solidFill>
                <a:effectLst/>
                <a:latin typeface="Bahnschrift Light" panose="020B0502040204020203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r>
              <a:rPr lang="ru-RU" sz="3000" dirty="0">
                <a:solidFill>
                  <a:srgbClr val="002060"/>
                </a:solidFill>
                <a:effectLst/>
                <a:latin typeface="Bahnschrift Light" panose="020B0502040204020203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в рамках программы </a:t>
            </a:r>
            <a:br>
              <a:rPr lang="ru-RU" sz="3000" dirty="0">
                <a:solidFill>
                  <a:srgbClr val="002060"/>
                </a:solidFill>
                <a:effectLst/>
                <a:latin typeface="Bahnschrift Light" panose="020B0502040204020203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r>
              <a:rPr lang="ru-RU" sz="3000" dirty="0">
                <a:solidFill>
                  <a:srgbClr val="002060"/>
                </a:solidFill>
                <a:effectLst/>
                <a:latin typeface="Bahnschrift Light" panose="020B0502040204020203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«Формирование комфортной городской среды» </a:t>
            </a:r>
            <a:br>
              <a:rPr lang="ru-RU" sz="3000" dirty="0">
                <a:solidFill>
                  <a:srgbClr val="002060"/>
                </a:solidFill>
                <a:effectLst/>
                <a:latin typeface="Bahnschrift Light" panose="020B0502040204020203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r>
              <a:rPr lang="ru-RU" sz="3000" dirty="0">
                <a:solidFill>
                  <a:srgbClr val="002060"/>
                </a:solidFill>
                <a:effectLst/>
                <a:latin typeface="Bahnschrift Light" panose="020B0502040204020203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национального проекта </a:t>
            </a:r>
            <a:br>
              <a:rPr lang="ru-RU" sz="3000" dirty="0">
                <a:solidFill>
                  <a:srgbClr val="002060"/>
                </a:solidFill>
                <a:effectLst/>
                <a:latin typeface="Bahnschrift Light" panose="020B0502040204020203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r>
              <a:rPr lang="ru-RU" sz="3000" dirty="0">
                <a:solidFill>
                  <a:srgbClr val="002060"/>
                </a:solidFill>
                <a:effectLst/>
                <a:latin typeface="Bahnschrift Light" panose="020B0502040204020203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«Инфраструктура для жизни»</a:t>
            </a:r>
            <a:endParaRPr lang="ru-RU" sz="3000" b="1" dirty="0">
              <a:solidFill>
                <a:srgbClr val="002060"/>
              </a:solidFill>
              <a:latin typeface="Bahnschrift Light" panose="020B0502040204020203" pitchFamily="34" charset="0"/>
              <a:cs typeface="Arial" panose="020B0604020202020204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899592" y="5105055"/>
            <a:ext cx="7848872" cy="1752600"/>
          </a:xfrm>
        </p:spPr>
        <p:txBody>
          <a:bodyPr>
            <a:normAutofit/>
          </a:bodyPr>
          <a:lstStyle/>
          <a:p>
            <a:pPr algn="r"/>
            <a:r>
              <a:rPr lang="ru-RU" sz="2000" i="1" dirty="0">
                <a:solidFill>
                  <a:srgbClr val="002060"/>
                </a:solidFill>
                <a:latin typeface="Bahnschrift Light" panose="020B0502040204020203" pitchFamily="34" charset="0"/>
              </a:rPr>
              <a:t>Докладчик – </a:t>
            </a:r>
            <a:r>
              <a:rPr lang="ru-RU" sz="2000" i="1" dirty="0">
                <a:solidFill>
                  <a:srgbClr val="002060"/>
                </a:solidFill>
                <a:effectLst/>
                <a:latin typeface="Bahnschrift Light" panose="020B0502040204020203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Лукина М.А. начальник </a:t>
            </a:r>
          </a:p>
          <a:p>
            <a:pPr algn="r"/>
            <a:r>
              <a:rPr lang="ru-RU" sz="2000" i="1" dirty="0">
                <a:solidFill>
                  <a:srgbClr val="002060"/>
                </a:solidFill>
                <a:effectLst/>
                <a:latin typeface="Bahnschrift Light" panose="020B0502040204020203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Управления городского хозяйства </a:t>
            </a:r>
          </a:p>
          <a:p>
            <a:pPr algn="r"/>
            <a:r>
              <a:rPr lang="ru-RU" sz="2000" i="1" dirty="0">
                <a:solidFill>
                  <a:srgbClr val="002060"/>
                </a:solidFill>
                <a:effectLst/>
                <a:latin typeface="Bahnschrift Light" panose="020B0502040204020203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администрации Кыштымского городского округа </a:t>
            </a:r>
            <a:endParaRPr lang="ru-RU" sz="2000" i="1" dirty="0">
              <a:solidFill>
                <a:srgbClr val="002060"/>
              </a:solidFill>
              <a:latin typeface="Bahnschrift Light" panose="020B0502040204020203" pitchFamily="34" charset="0"/>
            </a:endParaRPr>
          </a:p>
        </p:txBody>
      </p:sp>
      <p:pic>
        <p:nvPicPr>
          <p:cNvPr id="1026" name="Picture 2" descr="C:\Users\user\Desktop\Documents\Панова Н.К\Герб Кыштыма\logo, герб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116632"/>
            <a:ext cx="864096" cy="1123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871069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23528" y="1700808"/>
            <a:ext cx="8640960" cy="2016224"/>
          </a:xfrm>
        </p:spPr>
        <p:txBody>
          <a:bodyPr>
            <a:noAutofit/>
          </a:bodyPr>
          <a:lstStyle/>
          <a:p>
            <a:r>
              <a:rPr lang="ru-RU" sz="3000" dirty="0">
                <a:solidFill>
                  <a:srgbClr val="002060"/>
                </a:solidFill>
                <a:effectLst/>
                <a:latin typeface="Bahnschrift Light" panose="020B0502040204020203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О реализации в 2025 году </a:t>
            </a:r>
            <a:br>
              <a:rPr lang="ru-RU" sz="3000" dirty="0">
                <a:solidFill>
                  <a:srgbClr val="002060"/>
                </a:solidFill>
                <a:effectLst/>
                <a:latin typeface="Bahnschrift Light" panose="020B0502040204020203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r>
              <a:rPr lang="ru-RU" sz="3000" dirty="0">
                <a:solidFill>
                  <a:srgbClr val="002060"/>
                </a:solidFill>
                <a:effectLst/>
                <a:latin typeface="Bahnschrift Light" panose="020B0502040204020203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муниципальной программы </a:t>
            </a:r>
            <a:br>
              <a:rPr lang="ru-RU" sz="3000" dirty="0">
                <a:solidFill>
                  <a:srgbClr val="002060"/>
                </a:solidFill>
                <a:effectLst/>
                <a:latin typeface="Bahnschrift Light" panose="020B0502040204020203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r>
              <a:rPr lang="ru-RU" sz="3000" dirty="0">
                <a:solidFill>
                  <a:srgbClr val="002060"/>
                </a:solidFill>
                <a:effectLst/>
                <a:latin typeface="Bahnschrift Light" panose="020B0502040204020203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«Обеспечение общественного порядка и противодействие преступности </a:t>
            </a:r>
            <a:br>
              <a:rPr lang="ru-RU" sz="3000" dirty="0">
                <a:solidFill>
                  <a:srgbClr val="002060"/>
                </a:solidFill>
                <a:effectLst/>
                <a:latin typeface="Bahnschrift Light" panose="020B0502040204020203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r>
              <a:rPr lang="ru-RU" sz="3000" dirty="0">
                <a:solidFill>
                  <a:srgbClr val="002060"/>
                </a:solidFill>
                <a:effectLst/>
                <a:latin typeface="Bahnschrift Light" panose="020B0502040204020203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в Кыштымском городском округе», </a:t>
            </a:r>
            <a:br>
              <a:rPr lang="ru-RU" sz="3000" dirty="0">
                <a:solidFill>
                  <a:srgbClr val="002060"/>
                </a:solidFill>
                <a:effectLst/>
                <a:latin typeface="Bahnschrift Light" panose="020B0502040204020203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r>
              <a:rPr lang="ru-RU" sz="3000" dirty="0">
                <a:solidFill>
                  <a:srgbClr val="002060"/>
                </a:solidFill>
                <a:effectLst/>
                <a:latin typeface="Bahnschrift Light" panose="020B0502040204020203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включая мероприятия программы «Безопасный город»</a:t>
            </a:r>
            <a:endParaRPr lang="ru-RU" sz="3000" dirty="0">
              <a:solidFill>
                <a:srgbClr val="002060"/>
              </a:solidFill>
              <a:latin typeface="Bahnschrift Light" panose="020B0502040204020203" pitchFamily="34" charset="0"/>
              <a:cs typeface="Arial" panose="020B0604020202020204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55576" y="5105400"/>
            <a:ext cx="7992888" cy="1752600"/>
          </a:xfrm>
        </p:spPr>
        <p:txBody>
          <a:bodyPr>
            <a:normAutofit/>
          </a:bodyPr>
          <a:lstStyle/>
          <a:p>
            <a:pPr algn="r"/>
            <a:r>
              <a:rPr lang="ru-RU" sz="2000" i="1" dirty="0">
                <a:solidFill>
                  <a:srgbClr val="002060"/>
                </a:solidFill>
                <a:latin typeface="Bahnschrift Light" panose="020B0502040204020203" pitchFamily="34" charset="0"/>
              </a:rPr>
              <a:t>Докладчик – </a:t>
            </a:r>
            <a:r>
              <a:rPr lang="ru-RU" sz="2000" i="1" dirty="0">
                <a:solidFill>
                  <a:srgbClr val="002060"/>
                </a:solidFill>
                <a:effectLst/>
                <a:latin typeface="Bahnschrift Light" panose="020B0502040204020203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Добрецкий Ю.Ю., первый заместитель </a:t>
            </a:r>
          </a:p>
          <a:p>
            <a:pPr algn="r"/>
            <a:r>
              <a:rPr lang="ru-RU" sz="2000" i="1" dirty="0">
                <a:solidFill>
                  <a:srgbClr val="002060"/>
                </a:solidFill>
                <a:effectLst/>
                <a:latin typeface="Bahnschrift Light" panose="020B0502040204020203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главы Кыштымского городского округа</a:t>
            </a:r>
            <a:endParaRPr lang="ru-RU" sz="2000" i="1" dirty="0">
              <a:solidFill>
                <a:srgbClr val="002060"/>
              </a:solidFill>
              <a:latin typeface="Bahnschrift Light" panose="020B0502040204020203" pitchFamily="34" charset="0"/>
            </a:endParaRPr>
          </a:p>
        </p:txBody>
      </p:sp>
      <p:pic>
        <p:nvPicPr>
          <p:cNvPr id="1026" name="Picture 2" descr="C:\Users\user\Desktop\Documents\Панова Н.К\Герб Кыштыма\logo, герб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116632"/>
            <a:ext cx="864096" cy="1123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8382456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193</TotalTime>
  <Words>195</Words>
  <Application>Microsoft Office PowerPoint</Application>
  <PresentationFormat>Экран (4:3)</PresentationFormat>
  <Paragraphs>20</Paragraphs>
  <Slides>5</Slides>
  <Notes>4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9" baseType="lpstr">
      <vt:lpstr>Arial</vt:lpstr>
      <vt:lpstr>Bahnschrift Light</vt:lpstr>
      <vt:lpstr>Calibri</vt:lpstr>
      <vt:lpstr>Тема Office</vt:lpstr>
      <vt:lpstr> Расширенное совещание при главе  Кыштымского городского округа</vt:lpstr>
      <vt:lpstr>О комплексе мероприятий  по обеспечению своевременного поступления  в местный бюджет налогов и сборов,  сроках уплаты имущественных налогов  в 2025 году</vt:lpstr>
      <vt:lpstr>Об организации в 2025 году работы  по взаимодействию и поддержке некоммерческих,  социально – ориентированных организаций  и общественных объединений  Кыштымского городского округа</vt:lpstr>
      <vt:lpstr>Об итогах работ в 2025 году по благоустройству  территории Кыштымского городского округа  в рамках программы  «Формирование комфортной городской среды»  национального проекта  «Инфраструктура для жизни»</vt:lpstr>
      <vt:lpstr>О реализации в 2025 году  муниципальной программы  «Обеспечение общественного порядка и противодействие преступности  в Кыштымском городском округе»,  включая мероприятия программы «Безопасный город»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Расширенное совещание при главе  Кыштымского городского округа</dc:title>
  <dc:creator>user</dc:creator>
  <cp:lastModifiedBy>user</cp:lastModifiedBy>
  <cp:revision>46</cp:revision>
  <dcterms:created xsi:type="dcterms:W3CDTF">2024-03-27T07:40:39Z</dcterms:created>
  <dcterms:modified xsi:type="dcterms:W3CDTF">2025-11-10T03:13:12Z</dcterms:modified>
</cp:coreProperties>
</file>