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61018-3681-477E-A7CE-A969F29A0A59}" type="datetimeFigureOut">
              <a:rPr lang="ru-RU" smtClean="0"/>
              <a:t>27.03.2024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58F54-B9A9-4FEB-9AC4-17A407AAE4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74617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61018-3681-477E-A7CE-A969F29A0A59}" type="datetimeFigureOut">
              <a:rPr lang="ru-RU" smtClean="0"/>
              <a:t>27.03.2024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58F54-B9A9-4FEB-9AC4-17A407AAE4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56308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61018-3681-477E-A7CE-A969F29A0A59}" type="datetimeFigureOut">
              <a:rPr lang="ru-RU" smtClean="0"/>
              <a:t>27.03.2024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58F54-B9A9-4FEB-9AC4-17A407AAE4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38177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61018-3681-477E-A7CE-A969F29A0A59}" type="datetimeFigureOut">
              <a:rPr lang="ru-RU" smtClean="0"/>
              <a:t>27.03.2024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58F54-B9A9-4FEB-9AC4-17A407AAE4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51697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61018-3681-477E-A7CE-A969F29A0A59}" type="datetimeFigureOut">
              <a:rPr lang="ru-RU" smtClean="0"/>
              <a:t>27.03.2024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58F54-B9A9-4FEB-9AC4-17A407AAE4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47461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61018-3681-477E-A7CE-A969F29A0A59}" type="datetimeFigureOut">
              <a:rPr lang="ru-RU" smtClean="0"/>
              <a:t>27.03.2024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58F54-B9A9-4FEB-9AC4-17A407AAE4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9476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61018-3681-477E-A7CE-A969F29A0A59}" type="datetimeFigureOut">
              <a:rPr lang="ru-RU" smtClean="0"/>
              <a:t>27.03.2024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58F54-B9A9-4FEB-9AC4-17A407AAE4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99330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61018-3681-477E-A7CE-A969F29A0A59}" type="datetimeFigureOut">
              <a:rPr lang="ru-RU" smtClean="0"/>
              <a:t>27.03.2024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58F54-B9A9-4FEB-9AC4-17A407AAE4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12263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61018-3681-477E-A7CE-A969F29A0A59}" type="datetimeFigureOut">
              <a:rPr lang="ru-RU" smtClean="0"/>
              <a:t>27.03.2024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58F54-B9A9-4FEB-9AC4-17A407AAE4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59165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61018-3681-477E-A7CE-A969F29A0A59}" type="datetimeFigureOut">
              <a:rPr lang="ru-RU" smtClean="0"/>
              <a:t>27.03.2024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58F54-B9A9-4FEB-9AC4-17A407AAE4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68198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61018-3681-477E-A7CE-A969F29A0A59}" type="datetimeFigureOut">
              <a:rPr lang="ru-RU" smtClean="0"/>
              <a:t>27.03.2024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58F54-B9A9-4FEB-9AC4-17A407AAE4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40549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B61018-3681-477E-A7CE-A969F29A0A59}" type="datetimeFigureOut">
              <a:rPr lang="ru-RU" smtClean="0"/>
              <a:t>27.03.2024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958F54-B9A9-4FEB-9AC4-17A407AAE4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8859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1844824"/>
            <a:ext cx="8280920" cy="1470025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2060"/>
                </a:solidFill>
                <a:latin typeface="Bahnschrift Light" panose="020B0502040204020203" pitchFamily="34" charset="0"/>
              </a:rPr>
              <a:t>Расширенное совещание</a:t>
            </a:r>
            <a:br>
              <a:rPr lang="ru-RU" dirty="0" smtClean="0">
                <a:solidFill>
                  <a:srgbClr val="002060"/>
                </a:solidFill>
                <a:latin typeface="Bahnschrift Light" panose="020B0502040204020203" pitchFamily="34" charset="0"/>
              </a:rPr>
            </a:br>
            <a:r>
              <a:rPr lang="ru-RU" dirty="0" smtClean="0">
                <a:solidFill>
                  <a:srgbClr val="002060"/>
                </a:solidFill>
                <a:latin typeface="Bahnschrift Light" panose="020B0502040204020203" pitchFamily="34" charset="0"/>
              </a:rPr>
              <a:t>при главе </a:t>
            </a:r>
            <a:br>
              <a:rPr lang="ru-RU" dirty="0" smtClean="0">
                <a:solidFill>
                  <a:srgbClr val="002060"/>
                </a:solidFill>
                <a:latin typeface="Bahnschrift Light" panose="020B0502040204020203" pitchFamily="34" charset="0"/>
              </a:rPr>
            </a:br>
            <a:r>
              <a:rPr lang="ru-RU" dirty="0" smtClean="0">
                <a:solidFill>
                  <a:srgbClr val="002060"/>
                </a:solidFill>
                <a:latin typeface="Bahnschrift Light" panose="020B0502040204020203" pitchFamily="34" charset="0"/>
              </a:rPr>
              <a:t>Кыштымского городского округа</a:t>
            </a:r>
            <a:endParaRPr lang="ru-RU" dirty="0">
              <a:solidFill>
                <a:srgbClr val="002060"/>
              </a:solidFill>
              <a:latin typeface="Bahnschrift Light" panose="020B0502040204020203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91680" y="4725144"/>
            <a:ext cx="7048872" cy="1752600"/>
          </a:xfrm>
        </p:spPr>
        <p:txBody>
          <a:bodyPr/>
          <a:lstStyle/>
          <a:p>
            <a:pPr algn="r"/>
            <a:r>
              <a:rPr lang="ru-RU" i="1" dirty="0" smtClean="0">
                <a:solidFill>
                  <a:srgbClr val="002060"/>
                </a:solidFill>
                <a:latin typeface="Bahnschrift Light" panose="020B0502040204020203" pitchFamily="34" charset="0"/>
              </a:rPr>
              <a:t>1 апреля 2024 года</a:t>
            </a:r>
            <a:endParaRPr lang="ru-RU" i="1" dirty="0">
              <a:solidFill>
                <a:srgbClr val="002060"/>
              </a:solidFill>
              <a:latin typeface="Bahnschrift Light" panose="020B0502040204020203" pitchFamily="34" charset="0"/>
            </a:endParaRPr>
          </a:p>
        </p:txBody>
      </p:sp>
      <p:pic>
        <p:nvPicPr>
          <p:cNvPr id="1026" name="Picture 2" descr="C:\Users\user\Desktop\Documents\Панова Н.К\Герб Кыштыма\logo, герб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16632"/>
            <a:ext cx="864096" cy="1123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553085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1916832"/>
            <a:ext cx="8280920" cy="1470025"/>
          </a:xfrm>
        </p:spPr>
        <p:txBody>
          <a:bodyPr>
            <a:noAutofit/>
          </a:bodyPr>
          <a:lstStyle/>
          <a:p>
            <a:r>
              <a:rPr lang="ru-RU" sz="3400" dirty="0" smtClean="0">
                <a:solidFill>
                  <a:srgbClr val="002060"/>
                </a:solidFill>
                <a:latin typeface="Bahnschrift Light" panose="020B0502040204020203" pitchFamily="34" charset="0"/>
              </a:rPr>
              <a:t>Об </a:t>
            </a:r>
            <a:r>
              <a:rPr lang="ru-RU" sz="3400" dirty="0">
                <a:solidFill>
                  <a:srgbClr val="002060"/>
                </a:solidFill>
                <a:latin typeface="Bahnschrift Light" panose="020B0502040204020203" pitchFamily="34" charset="0"/>
              </a:rPr>
              <a:t>оперативной обстановке </a:t>
            </a:r>
            <a:r>
              <a:rPr lang="ru-RU" sz="3400" dirty="0" smtClean="0">
                <a:solidFill>
                  <a:srgbClr val="002060"/>
                </a:solidFill>
                <a:latin typeface="Bahnschrift Light" panose="020B0502040204020203" pitchFamily="34" charset="0"/>
              </a:rPr>
              <a:t/>
            </a:r>
            <a:br>
              <a:rPr lang="ru-RU" sz="3400" dirty="0" smtClean="0">
                <a:solidFill>
                  <a:srgbClr val="002060"/>
                </a:solidFill>
                <a:latin typeface="Bahnschrift Light" panose="020B0502040204020203" pitchFamily="34" charset="0"/>
              </a:rPr>
            </a:br>
            <a:r>
              <a:rPr lang="ru-RU" sz="3400" dirty="0" smtClean="0">
                <a:solidFill>
                  <a:srgbClr val="002060"/>
                </a:solidFill>
                <a:latin typeface="Bahnschrift Light" panose="020B0502040204020203" pitchFamily="34" charset="0"/>
              </a:rPr>
              <a:t>на </a:t>
            </a:r>
            <a:r>
              <a:rPr lang="ru-RU" sz="3400" dirty="0">
                <a:solidFill>
                  <a:srgbClr val="002060"/>
                </a:solidFill>
                <a:latin typeface="Bahnschrift Light" panose="020B0502040204020203" pitchFamily="34" charset="0"/>
              </a:rPr>
              <a:t>территории </a:t>
            </a:r>
            <a:r>
              <a:rPr lang="ru-RU" sz="3400" dirty="0" smtClean="0">
                <a:solidFill>
                  <a:srgbClr val="002060"/>
                </a:solidFill>
                <a:latin typeface="Bahnschrift Light" panose="020B0502040204020203" pitchFamily="34" charset="0"/>
              </a:rPr>
              <a:t/>
            </a:r>
            <a:br>
              <a:rPr lang="ru-RU" sz="3400" dirty="0" smtClean="0">
                <a:solidFill>
                  <a:srgbClr val="002060"/>
                </a:solidFill>
                <a:latin typeface="Bahnschrift Light" panose="020B0502040204020203" pitchFamily="34" charset="0"/>
              </a:rPr>
            </a:br>
            <a:r>
              <a:rPr lang="ru-RU" sz="3400" dirty="0" smtClean="0">
                <a:solidFill>
                  <a:srgbClr val="002060"/>
                </a:solidFill>
                <a:latin typeface="Bahnschrift Light" panose="020B0502040204020203" pitchFamily="34" charset="0"/>
              </a:rPr>
              <a:t>Кыштымского </a:t>
            </a:r>
            <a:r>
              <a:rPr lang="ru-RU" sz="3400" dirty="0">
                <a:solidFill>
                  <a:srgbClr val="002060"/>
                </a:solidFill>
                <a:latin typeface="Bahnschrift Light" panose="020B0502040204020203" pitchFamily="34" charset="0"/>
              </a:rPr>
              <a:t>городского округа </a:t>
            </a:r>
            <a:r>
              <a:rPr lang="ru-RU" sz="3400" dirty="0" smtClean="0">
                <a:solidFill>
                  <a:srgbClr val="002060"/>
                </a:solidFill>
                <a:latin typeface="Bahnschrift Light" panose="020B0502040204020203" pitchFamily="34" charset="0"/>
              </a:rPr>
              <a:t/>
            </a:r>
            <a:br>
              <a:rPr lang="ru-RU" sz="3400" dirty="0" smtClean="0">
                <a:solidFill>
                  <a:srgbClr val="002060"/>
                </a:solidFill>
                <a:latin typeface="Bahnschrift Light" panose="020B0502040204020203" pitchFamily="34" charset="0"/>
              </a:rPr>
            </a:br>
            <a:r>
              <a:rPr lang="ru-RU" sz="3400" dirty="0" smtClean="0">
                <a:solidFill>
                  <a:srgbClr val="002060"/>
                </a:solidFill>
                <a:latin typeface="Bahnschrift Light" panose="020B0502040204020203" pitchFamily="34" charset="0"/>
              </a:rPr>
              <a:t>в </a:t>
            </a:r>
            <a:r>
              <a:rPr lang="ru-RU" sz="3400" dirty="0">
                <a:solidFill>
                  <a:srgbClr val="002060"/>
                </a:solidFill>
                <a:latin typeface="Bahnschrift Light" panose="020B0502040204020203" pitchFamily="34" charset="0"/>
              </a:rPr>
              <a:t>период прохождения </a:t>
            </a:r>
            <a:r>
              <a:rPr lang="ru-RU" sz="3400" dirty="0" smtClean="0">
                <a:solidFill>
                  <a:srgbClr val="002060"/>
                </a:solidFill>
                <a:latin typeface="Bahnschrift Light" panose="020B0502040204020203" pitchFamily="34" charset="0"/>
              </a:rPr>
              <a:t/>
            </a:r>
            <a:br>
              <a:rPr lang="ru-RU" sz="3400" dirty="0" smtClean="0">
                <a:solidFill>
                  <a:srgbClr val="002060"/>
                </a:solidFill>
                <a:latin typeface="Bahnschrift Light" panose="020B0502040204020203" pitchFamily="34" charset="0"/>
              </a:rPr>
            </a:br>
            <a:r>
              <a:rPr lang="ru-RU" sz="3400" dirty="0" smtClean="0">
                <a:solidFill>
                  <a:srgbClr val="002060"/>
                </a:solidFill>
                <a:latin typeface="Bahnschrift Light" panose="020B0502040204020203" pitchFamily="34" charset="0"/>
              </a:rPr>
              <a:t>весеннего </a:t>
            </a:r>
            <a:r>
              <a:rPr lang="ru-RU" sz="3400" dirty="0">
                <a:solidFill>
                  <a:srgbClr val="002060"/>
                </a:solidFill>
                <a:latin typeface="Bahnschrift Light" panose="020B0502040204020203" pitchFamily="34" charset="0"/>
              </a:rPr>
              <a:t>паводка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91680" y="4725144"/>
            <a:ext cx="7048872" cy="1752600"/>
          </a:xfrm>
        </p:spPr>
        <p:txBody>
          <a:bodyPr>
            <a:normAutofit/>
          </a:bodyPr>
          <a:lstStyle/>
          <a:p>
            <a:pPr algn="r"/>
            <a:r>
              <a:rPr lang="ru-RU" sz="2400" i="1" dirty="0">
                <a:solidFill>
                  <a:srgbClr val="002060"/>
                </a:solidFill>
                <a:latin typeface="Bahnschrift Light" panose="020B0502040204020203" pitchFamily="34" charset="0"/>
              </a:rPr>
              <a:t>докладчик - </a:t>
            </a:r>
            <a:r>
              <a:rPr lang="ru-RU" sz="2400" b="1" i="1" dirty="0">
                <a:solidFill>
                  <a:srgbClr val="002060"/>
                </a:solidFill>
                <a:latin typeface="Bahnschrift Light" panose="020B0502040204020203" pitchFamily="34" charset="0"/>
              </a:rPr>
              <a:t>Докучаев А.С.,</a:t>
            </a:r>
            <a:r>
              <a:rPr lang="ru-RU" sz="2400" i="1" dirty="0">
                <a:solidFill>
                  <a:srgbClr val="002060"/>
                </a:solidFill>
                <a:latin typeface="Bahnschrift Light" panose="020B0502040204020203" pitchFamily="34" charset="0"/>
              </a:rPr>
              <a:t> начальник Муниципального учреждения </a:t>
            </a:r>
            <a:endParaRPr lang="ru-RU" sz="2400" i="1" dirty="0" smtClean="0">
              <a:solidFill>
                <a:srgbClr val="002060"/>
              </a:solidFill>
              <a:latin typeface="Bahnschrift Light" panose="020B0502040204020203" pitchFamily="34" charset="0"/>
            </a:endParaRPr>
          </a:p>
          <a:p>
            <a:pPr algn="r"/>
            <a:r>
              <a:rPr lang="ru-RU" sz="2400" i="1" dirty="0" smtClean="0">
                <a:solidFill>
                  <a:srgbClr val="002060"/>
                </a:solidFill>
                <a:latin typeface="Bahnschrift Light" panose="020B0502040204020203" pitchFamily="34" charset="0"/>
              </a:rPr>
              <a:t>«</a:t>
            </a:r>
            <a:r>
              <a:rPr lang="ru-RU" sz="2400" i="1" dirty="0">
                <a:solidFill>
                  <a:srgbClr val="002060"/>
                </a:solidFill>
                <a:latin typeface="Bahnschrift Light" panose="020B0502040204020203" pitchFamily="34" charset="0"/>
              </a:rPr>
              <a:t>Управление гражданской защиты Кыштымского городского округа»</a:t>
            </a:r>
          </a:p>
        </p:txBody>
      </p:sp>
      <p:pic>
        <p:nvPicPr>
          <p:cNvPr id="1026" name="Picture 2" descr="C:\Users\user\Desktop\Documents\Панова Н.К\Герб Кыштыма\logo, герб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16632"/>
            <a:ext cx="864096" cy="1123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850430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1916832"/>
            <a:ext cx="8280920" cy="1470025"/>
          </a:xfrm>
        </p:spPr>
        <p:txBody>
          <a:bodyPr>
            <a:noAutofit/>
          </a:bodyPr>
          <a:lstStyle/>
          <a:p>
            <a:r>
              <a:rPr lang="ru-RU" sz="3400" dirty="0">
                <a:solidFill>
                  <a:srgbClr val="002060"/>
                </a:solidFill>
                <a:latin typeface="Bahnschrift Light" panose="020B0502040204020203" pitchFamily="34" charset="0"/>
              </a:rPr>
              <a:t>О принимаемых мерах и готовности Кыштымского городского округа </a:t>
            </a:r>
            <a:r>
              <a:rPr lang="ru-RU" sz="3400" dirty="0" smtClean="0">
                <a:solidFill>
                  <a:srgbClr val="002060"/>
                </a:solidFill>
                <a:latin typeface="Bahnschrift Light" panose="020B0502040204020203" pitchFamily="34" charset="0"/>
              </a:rPr>
              <a:t/>
            </a:r>
            <a:br>
              <a:rPr lang="ru-RU" sz="3400" dirty="0" smtClean="0">
                <a:solidFill>
                  <a:srgbClr val="002060"/>
                </a:solidFill>
                <a:latin typeface="Bahnschrift Light" panose="020B0502040204020203" pitchFamily="34" charset="0"/>
              </a:rPr>
            </a:br>
            <a:r>
              <a:rPr lang="ru-RU" sz="3400" dirty="0" smtClean="0">
                <a:solidFill>
                  <a:srgbClr val="002060"/>
                </a:solidFill>
                <a:latin typeface="Bahnschrift Light" panose="020B0502040204020203" pitchFamily="34" charset="0"/>
              </a:rPr>
              <a:t>к </a:t>
            </a:r>
            <a:r>
              <a:rPr lang="ru-RU" sz="3400" dirty="0">
                <a:solidFill>
                  <a:srgbClr val="002060"/>
                </a:solidFill>
                <a:latin typeface="Bahnschrift Light" panose="020B0502040204020203" pitchFamily="34" charset="0"/>
              </a:rPr>
              <a:t>пожароопасному периоду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91680" y="4725144"/>
            <a:ext cx="7048872" cy="1752600"/>
          </a:xfrm>
        </p:spPr>
        <p:txBody>
          <a:bodyPr>
            <a:normAutofit/>
          </a:bodyPr>
          <a:lstStyle/>
          <a:p>
            <a:pPr algn="r"/>
            <a:r>
              <a:rPr lang="ru-RU" sz="2400" i="1" dirty="0">
                <a:solidFill>
                  <a:srgbClr val="002060"/>
                </a:solidFill>
                <a:latin typeface="Bahnschrift Light" panose="020B0502040204020203" pitchFamily="34" charset="0"/>
              </a:rPr>
              <a:t>докладчик - </a:t>
            </a:r>
            <a:r>
              <a:rPr lang="ru-RU" sz="2400" b="1" i="1" dirty="0">
                <a:solidFill>
                  <a:srgbClr val="002060"/>
                </a:solidFill>
                <a:latin typeface="Bahnschrift Light" panose="020B0502040204020203" pitchFamily="34" charset="0"/>
              </a:rPr>
              <a:t>Докучаев А.С.,</a:t>
            </a:r>
            <a:r>
              <a:rPr lang="ru-RU" sz="2400" i="1" dirty="0">
                <a:solidFill>
                  <a:srgbClr val="002060"/>
                </a:solidFill>
                <a:latin typeface="Bahnschrift Light" panose="020B0502040204020203" pitchFamily="34" charset="0"/>
              </a:rPr>
              <a:t> начальник Муниципального учреждения </a:t>
            </a:r>
            <a:endParaRPr lang="ru-RU" sz="2400" i="1" dirty="0" smtClean="0">
              <a:solidFill>
                <a:srgbClr val="002060"/>
              </a:solidFill>
              <a:latin typeface="Bahnschrift Light" panose="020B0502040204020203" pitchFamily="34" charset="0"/>
            </a:endParaRPr>
          </a:p>
          <a:p>
            <a:pPr algn="r"/>
            <a:r>
              <a:rPr lang="ru-RU" sz="2400" i="1" dirty="0" smtClean="0">
                <a:solidFill>
                  <a:srgbClr val="002060"/>
                </a:solidFill>
                <a:latin typeface="Bahnschrift Light" panose="020B0502040204020203" pitchFamily="34" charset="0"/>
              </a:rPr>
              <a:t>«</a:t>
            </a:r>
            <a:r>
              <a:rPr lang="ru-RU" sz="2400" i="1" dirty="0">
                <a:solidFill>
                  <a:srgbClr val="002060"/>
                </a:solidFill>
                <a:latin typeface="Bahnschrift Light" panose="020B0502040204020203" pitchFamily="34" charset="0"/>
              </a:rPr>
              <a:t>Управление гражданской защиты Кыштымского городского округа»</a:t>
            </a:r>
          </a:p>
        </p:txBody>
      </p:sp>
      <p:pic>
        <p:nvPicPr>
          <p:cNvPr id="1026" name="Picture 2" descr="C:\Users\user\Desktop\Documents\Панова Н.К\Герб Кыштыма\logo, герб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16632"/>
            <a:ext cx="864096" cy="1123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244871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1916832"/>
            <a:ext cx="8280920" cy="1470025"/>
          </a:xfrm>
        </p:spPr>
        <p:txBody>
          <a:bodyPr>
            <a:noAutofit/>
          </a:bodyPr>
          <a:lstStyle/>
          <a:p>
            <a:r>
              <a:rPr lang="ru-RU" sz="3400" dirty="0">
                <a:solidFill>
                  <a:srgbClr val="002060"/>
                </a:solidFill>
                <a:latin typeface="Bahnschrift Light" panose="020B0502040204020203" pitchFamily="34" charset="0"/>
              </a:rPr>
              <a:t>Об организации работы по весеннему призыву граждан на военную службу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91680" y="4725144"/>
            <a:ext cx="7048872" cy="1752600"/>
          </a:xfrm>
        </p:spPr>
        <p:txBody>
          <a:bodyPr>
            <a:normAutofit/>
          </a:bodyPr>
          <a:lstStyle/>
          <a:p>
            <a:pPr algn="r"/>
            <a:r>
              <a:rPr lang="ru-RU" sz="2400" i="1" dirty="0">
                <a:solidFill>
                  <a:srgbClr val="002060"/>
                </a:solidFill>
                <a:latin typeface="Bahnschrift Light" panose="020B0502040204020203" pitchFamily="34" charset="0"/>
              </a:rPr>
              <a:t>докладчик - </a:t>
            </a:r>
            <a:r>
              <a:rPr lang="ru-RU" sz="2400" b="1" i="1" dirty="0">
                <a:solidFill>
                  <a:srgbClr val="002060"/>
                </a:solidFill>
                <a:latin typeface="Bahnschrift Light" panose="020B0502040204020203" pitchFamily="34" charset="0"/>
              </a:rPr>
              <a:t>Щедрин А.В.,</a:t>
            </a:r>
            <a:r>
              <a:rPr lang="ru-RU" sz="2400" i="1" dirty="0">
                <a:solidFill>
                  <a:srgbClr val="002060"/>
                </a:solidFill>
                <a:latin typeface="Bahnschrift Light" panose="020B0502040204020203" pitchFamily="34" charset="0"/>
              </a:rPr>
              <a:t> </a:t>
            </a:r>
            <a:endParaRPr lang="ru-RU" sz="2400" i="1" dirty="0" smtClean="0">
              <a:solidFill>
                <a:srgbClr val="002060"/>
              </a:solidFill>
              <a:latin typeface="Bahnschrift Light" panose="020B0502040204020203" pitchFamily="34" charset="0"/>
            </a:endParaRPr>
          </a:p>
          <a:p>
            <a:pPr algn="r"/>
            <a:r>
              <a:rPr lang="ru-RU" sz="2400" i="1" dirty="0" smtClean="0">
                <a:solidFill>
                  <a:srgbClr val="002060"/>
                </a:solidFill>
                <a:latin typeface="Bahnschrift Light" panose="020B0502040204020203" pitchFamily="34" charset="0"/>
              </a:rPr>
              <a:t>военный </a:t>
            </a:r>
            <a:r>
              <a:rPr lang="ru-RU" sz="2400" i="1" dirty="0">
                <a:solidFill>
                  <a:srgbClr val="002060"/>
                </a:solidFill>
                <a:latin typeface="Bahnschrift Light" panose="020B0502040204020203" pitchFamily="34" charset="0"/>
              </a:rPr>
              <a:t>комиссар городов Кыштым и Карабаш </a:t>
            </a:r>
          </a:p>
        </p:txBody>
      </p:sp>
      <p:pic>
        <p:nvPicPr>
          <p:cNvPr id="1026" name="Picture 2" descr="C:\Users\user\Desktop\Documents\Панова Н.К\Герб Кыштыма\logo, герб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16632"/>
            <a:ext cx="864096" cy="1123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941757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1916832"/>
            <a:ext cx="8280920" cy="1470025"/>
          </a:xfrm>
        </p:spPr>
        <p:txBody>
          <a:bodyPr>
            <a:noAutofit/>
          </a:bodyPr>
          <a:lstStyle/>
          <a:p>
            <a:r>
              <a:rPr lang="ru-RU" sz="3400" dirty="0">
                <a:solidFill>
                  <a:srgbClr val="002060"/>
                </a:solidFill>
                <a:latin typeface="Bahnschrift Light" panose="020B0502040204020203" pitchFamily="34" charset="0"/>
              </a:rPr>
              <a:t>О развитии музейной деятельности </a:t>
            </a:r>
            <a:r>
              <a:rPr lang="ru-RU" sz="3400" dirty="0" smtClean="0">
                <a:solidFill>
                  <a:srgbClr val="002060"/>
                </a:solidFill>
                <a:latin typeface="Bahnschrift Light" panose="020B0502040204020203" pitchFamily="34" charset="0"/>
              </a:rPr>
              <a:t/>
            </a:r>
            <a:br>
              <a:rPr lang="ru-RU" sz="3400" dirty="0" smtClean="0">
                <a:solidFill>
                  <a:srgbClr val="002060"/>
                </a:solidFill>
                <a:latin typeface="Bahnschrift Light" panose="020B0502040204020203" pitchFamily="34" charset="0"/>
              </a:rPr>
            </a:br>
            <a:r>
              <a:rPr lang="ru-RU" sz="3400" dirty="0" smtClean="0">
                <a:solidFill>
                  <a:srgbClr val="002060"/>
                </a:solidFill>
                <a:latin typeface="Bahnschrift Light" panose="020B0502040204020203" pitchFamily="34" charset="0"/>
              </a:rPr>
              <a:t>на территории</a:t>
            </a:r>
            <a:br>
              <a:rPr lang="ru-RU" sz="3400" dirty="0" smtClean="0">
                <a:solidFill>
                  <a:srgbClr val="002060"/>
                </a:solidFill>
                <a:latin typeface="Bahnschrift Light" panose="020B0502040204020203" pitchFamily="34" charset="0"/>
              </a:rPr>
            </a:br>
            <a:r>
              <a:rPr lang="ru-RU" sz="3400" dirty="0" smtClean="0">
                <a:solidFill>
                  <a:srgbClr val="002060"/>
                </a:solidFill>
                <a:latin typeface="Bahnschrift Light" panose="020B0502040204020203" pitchFamily="34" charset="0"/>
              </a:rPr>
              <a:t> </a:t>
            </a:r>
            <a:r>
              <a:rPr lang="ru-RU" sz="3400" dirty="0">
                <a:solidFill>
                  <a:srgbClr val="002060"/>
                </a:solidFill>
                <a:latin typeface="Bahnschrift Light" panose="020B0502040204020203" pitchFamily="34" charset="0"/>
              </a:rPr>
              <a:t>Кыштымского городского округа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91680" y="4725144"/>
            <a:ext cx="7048872" cy="1752600"/>
          </a:xfrm>
        </p:spPr>
        <p:txBody>
          <a:bodyPr>
            <a:normAutofit/>
          </a:bodyPr>
          <a:lstStyle/>
          <a:p>
            <a:pPr algn="r"/>
            <a:r>
              <a:rPr lang="ru-RU" sz="2400" i="1" dirty="0">
                <a:solidFill>
                  <a:srgbClr val="002060"/>
                </a:solidFill>
                <a:latin typeface="Bahnschrift Light" panose="020B0502040204020203" pitchFamily="34" charset="0"/>
              </a:rPr>
              <a:t>докладчик - </a:t>
            </a:r>
            <a:r>
              <a:rPr lang="ru-RU" sz="2400" b="1" i="1" dirty="0">
                <a:solidFill>
                  <a:srgbClr val="002060"/>
                </a:solidFill>
                <a:latin typeface="Bahnschrift Light" panose="020B0502040204020203" pitchFamily="34" charset="0"/>
              </a:rPr>
              <a:t>Казакова Л.Г.,</a:t>
            </a:r>
            <a:r>
              <a:rPr lang="ru-RU" sz="2400" i="1" dirty="0">
                <a:solidFill>
                  <a:srgbClr val="002060"/>
                </a:solidFill>
                <a:latin typeface="Bahnschrift Light" panose="020B0502040204020203" pitchFamily="34" charset="0"/>
              </a:rPr>
              <a:t> начальник Муниципального учреждения «Управление культуры Кыштымского городского округа»</a:t>
            </a:r>
          </a:p>
        </p:txBody>
      </p:sp>
      <p:pic>
        <p:nvPicPr>
          <p:cNvPr id="1026" name="Picture 2" descr="C:\Users\user\Desktop\Documents\Панова Н.К\Герб Кыштыма\logo, герб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16632"/>
            <a:ext cx="864096" cy="1123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236745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1916832"/>
            <a:ext cx="8280920" cy="1470025"/>
          </a:xfrm>
        </p:spPr>
        <p:txBody>
          <a:bodyPr>
            <a:noAutofit/>
          </a:bodyPr>
          <a:lstStyle/>
          <a:p>
            <a:r>
              <a:rPr lang="ru-RU" sz="3400" dirty="0">
                <a:solidFill>
                  <a:srgbClr val="002060"/>
                </a:solidFill>
                <a:latin typeface="Bahnschrift Light" panose="020B0502040204020203" pitchFamily="34" charset="0"/>
              </a:rPr>
              <a:t>О мероприятиях </a:t>
            </a:r>
            <a:r>
              <a:rPr lang="ru-RU" sz="3400" dirty="0" smtClean="0">
                <a:solidFill>
                  <a:srgbClr val="002060"/>
                </a:solidFill>
                <a:latin typeface="Bahnschrift Light" panose="020B0502040204020203" pitchFamily="34" charset="0"/>
              </a:rPr>
              <a:t/>
            </a:r>
            <a:br>
              <a:rPr lang="ru-RU" sz="3400" dirty="0" smtClean="0">
                <a:solidFill>
                  <a:srgbClr val="002060"/>
                </a:solidFill>
                <a:latin typeface="Bahnschrift Light" panose="020B0502040204020203" pitchFamily="34" charset="0"/>
              </a:rPr>
            </a:br>
            <a:r>
              <a:rPr lang="ru-RU" sz="3400" dirty="0" smtClean="0">
                <a:solidFill>
                  <a:srgbClr val="002060"/>
                </a:solidFill>
                <a:latin typeface="Bahnschrift Light" panose="020B0502040204020203" pitchFamily="34" charset="0"/>
              </a:rPr>
              <a:t>по </a:t>
            </a:r>
            <a:r>
              <a:rPr lang="ru-RU" sz="3400" dirty="0">
                <a:solidFill>
                  <a:srgbClr val="002060"/>
                </a:solidFill>
                <a:latin typeface="Bahnschrift Light" panose="020B0502040204020203" pitchFamily="34" charset="0"/>
              </a:rPr>
              <a:t>санитарной очистке, благоустройству, проведении Всероссийского субботника </a:t>
            </a:r>
            <a:r>
              <a:rPr lang="ru-RU" sz="3400" dirty="0" smtClean="0">
                <a:solidFill>
                  <a:srgbClr val="002060"/>
                </a:solidFill>
                <a:latin typeface="Bahnschrift Light" panose="020B0502040204020203" pitchFamily="34" charset="0"/>
              </a:rPr>
              <a:t/>
            </a:r>
            <a:br>
              <a:rPr lang="ru-RU" sz="3400" dirty="0" smtClean="0">
                <a:solidFill>
                  <a:srgbClr val="002060"/>
                </a:solidFill>
                <a:latin typeface="Bahnschrift Light" panose="020B0502040204020203" pitchFamily="34" charset="0"/>
              </a:rPr>
            </a:br>
            <a:r>
              <a:rPr lang="ru-RU" sz="3400" dirty="0" smtClean="0">
                <a:solidFill>
                  <a:srgbClr val="002060"/>
                </a:solidFill>
                <a:latin typeface="Bahnschrift Light" panose="020B0502040204020203" pitchFamily="34" charset="0"/>
              </a:rPr>
              <a:t>и </a:t>
            </a:r>
            <a:r>
              <a:rPr lang="ru-RU" sz="3400" dirty="0">
                <a:solidFill>
                  <a:srgbClr val="002060"/>
                </a:solidFill>
                <a:latin typeface="Bahnschrift Light" panose="020B0502040204020203" pitchFamily="34" charset="0"/>
              </a:rPr>
              <a:t>онлайн - голосования за объекты благоустройства в 2025 году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4725144"/>
            <a:ext cx="7336904" cy="1752600"/>
          </a:xfrm>
        </p:spPr>
        <p:txBody>
          <a:bodyPr>
            <a:normAutofit/>
          </a:bodyPr>
          <a:lstStyle/>
          <a:p>
            <a:pPr algn="r"/>
            <a:r>
              <a:rPr lang="ru-RU" sz="2400" i="1" dirty="0">
                <a:solidFill>
                  <a:srgbClr val="002060"/>
                </a:solidFill>
                <a:latin typeface="Bahnschrift Light" panose="020B0502040204020203" pitchFamily="34" charset="0"/>
              </a:rPr>
              <a:t>докладчик - </a:t>
            </a:r>
            <a:r>
              <a:rPr lang="ru-RU" sz="2400" b="1" i="1" dirty="0">
                <a:solidFill>
                  <a:srgbClr val="002060"/>
                </a:solidFill>
                <a:latin typeface="Bahnschrift Light" panose="020B0502040204020203" pitchFamily="34" charset="0"/>
              </a:rPr>
              <a:t>Власова Е.С.</a:t>
            </a:r>
            <a:r>
              <a:rPr lang="ru-RU" sz="2400" i="1" dirty="0">
                <a:solidFill>
                  <a:srgbClr val="002060"/>
                </a:solidFill>
                <a:latin typeface="Bahnschrift Light" panose="020B0502040204020203" pitchFamily="34" charset="0"/>
              </a:rPr>
              <a:t>, начальник Управления городского хозяйства администрации Кыштымского городского округа </a:t>
            </a:r>
          </a:p>
        </p:txBody>
      </p:sp>
      <p:pic>
        <p:nvPicPr>
          <p:cNvPr id="1026" name="Picture 2" descr="C:\Users\user\Desktop\Documents\Панова Н.К\Герб Кыштыма\logo, герб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16632"/>
            <a:ext cx="864096" cy="1123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22125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1916832"/>
            <a:ext cx="8280920" cy="1470025"/>
          </a:xfrm>
        </p:spPr>
        <p:txBody>
          <a:bodyPr>
            <a:noAutofit/>
          </a:bodyPr>
          <a:lstStyle/>
          <a:p>
            <a:r>
              <a:rPr lang="ru-RU" sz="3400" dirty="0">
                <a:solidFill>
                  <a:srgbClr val="002060"/>
                </a:solidFill>
                <a:latin typeface="Bahnschrift Light" panose="020B0502040204020203" pitchFamily="34" charset="0"/>
              </a:rPr>
              <a:t>Об итогах </a:t>
            </a:r>
            <a:r>
              <a:rPr lang="ru-RU" sz="3400" dirty="0" smtClean="0">
                <a:solidFill>
                  <a:srgbClr val="002060"/>
                </a:solidFill>
                <a:latin typeface="Bahnschrift Light" panose="020B0502040204020203" pitchFamily="34" charset="0"/>
              </a:rPr>
              <a:t/>
            </a:r>
            <a:br>
              <a:rPr lang="ru-RU" sz="3400" dirty="0" smtClean="0">
                <a:solidFill>
                  <a:srgbClr val="002060"/>
                </a:solidFill>
                <a:latin typeface="Bahnschrift Light" panose="020B0502040204020203" pitchFamily="34" charset="0"/>
              </a:rPr>
            </a:br>
            <a:r>
              <a:rPr lang="ru-RU" sz="3400" dirty="0" smtClean="0">
                <a:solidFill>
                  <a:srgbClr val="002060"/>
                </a:solidFill>
                <a:latin typeface="Bahnschrift Light" panose="020B0502040204020203" pitchFamily="34" charset="0"/>
              </a:rPr>
              <a:t>социально </a:t>
            </a:r>
            <a:r>
              <a:rPr lang="ru-RU" sz="3400" dirty="0">
                <a:solidFill>
                  <a:srgbClr val="002060"/>
                </a:solidFill>
                <a:latin typeface="Bahnschrift Light" panose="020B0502040204020203" pitchFamily="34" charset="0"/>
              </a:rPr>
              <a:t>- экономического развития Кыштымского городского округа </a:t>
            </a:r>
            <a:r>
              <a:rPr lang="ru-RU" sz="3400" dirty="0" smtClean="0">
                <a:solidFill>
                  <a:srgbClr val="002060"/>
                </a:solidFill>
                <a:latin typeface="Bahnschrift Light" panose="020B0502040204020203" pitchFamily="34" charset="0"/>
              </a:rPr>
              <a:t/>
            </a:r>
            <a:br>
              <a:rPr lang="ru-RU" sz="3400" dirty="0" smtClean="0">
                <a:solidFill>
                  <a:srgbClr val="002060"/>
                </a:solidFill>
                <a:latin typeface="Bahnschrift Light" panose="020B0502040204020203" pitchFamily="34" charset="0"/>
              </a:rPr>
            </a:br>
            <a:r>
              <a:rPr lang="ru-RU" sz="3400" dirty="0" smtClean="0">
                <a:solidFill>
                  <a:srgbClr val="002060"/>
                </a:solidFill>
                <a:latin typeface="Bahnschrift Light" panose="020B0502040204020203" pitchFamily="34" charset="0"/>
              </a:rPr>
              <a:t>в </a:t>
            </a:r>
            <a:r>
              <a:rPr lang="ru-RU" sz="3400" dirty="0">
                <a:solidFill>
                  <a:srgbClr val="002060"/>
                </a:solidFill>
                <a:latin typeface="Bahnschrift Light" panose="020B0502040204020203" pitchFamily="34" charset="0"/>
              </a:rPr>
              <a:t>2023 году и задачах на 2024 год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4725144"/>
            <a:ext cx="7336904" cy="1752600"/>
          </a:xfrm>
        </p:spPr>
        <p:txBody>
          <a:bodyPr>
            <a:normAutofit/>
          </a:bodyPr>
          <a:lstStyle/>
          <a:p>
            <a:pPr algn="r"/>
            <a:r>
              <a:rPr lang="ru-RU" sz="2400" b="1" i="1" dirty="0">
                <a:solidFill>
                  <a:srgbClr val="002060"/>
                </a:solidFill>
                <a:latin typeface="Bahnschrift Light" panose="020B0502040204020203" pitchFamily="34" charset="0"/>
              </a:rPr>
              <a:t>Шеболаева Л.А., </a:t>
            </a:r>
            <a:r>
              <a:rPr lang="ru-RU" sz="2400" i="1" dirty="0">
                <a:solidFill>
                  <a:srgbClr val="002060"/>
                </a:solidFill>
                <a:latin typeface="Bahnschrift Light" panose="020B0502040204020203" pitchFamily="34" charset="0"/>
              </a:rPr>
              <a:t>глава </a:t>
            </a:r>
            <a:endParaRPr lang="ru-RU" sz="2400" i="1" dirty="0" smtClean="0">
              <a:solidFill>
                <a:srgbClr val="002060"/>
              </a:solidFill>
              <a:latin typeface="Bahnschrift Light" panose="020B0502040204020203" pitchFamily="34" charset="0"/>
            </a:endParaRPr>
          </a:p>
          <a:p>
            <a:pPr algn="r"/>
            <a:r>
              <a:rPr lang="ru-RU" sz="2400" i="1" dirty="0" smtClean="0">
                <a:solidFill>
                  <a:srgbClr val="002060"/>
                </a:solidFill>
                <a:latin typeface="Bahnschrift Light" panose="020B0502040204020203" pitchFamily="34" charset="0"/>
              </a:rPr>
              <a:t>Кыштымского </a:t>
            </a:r>
            <a:r>
              <a:rPr lang="ru-RU" sz="2400" i="1" dirty="0">
                <a:solidFill>
                  <a:srgbClr val="002060"/>
                </a:solidFill>
                <a:latin typeface="Bahnschrift Light" panose="020B0502040204020203" pitchFamily="34" charset="0"/>
              </a:rPr>
              <a:t>городского округа</a:t>
            </a:r>
          </a:p>
        </p:txBody>
      </p:sp>
      <p:pic>
        <p:nvPicPr>
          <p:cNvPr id="1026" name="Picture 2" descr="C:\Users\user\Desktop\Documents\Панова Н.К\Герб Кыштыма\logo, герб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16632"/>
            <a:ext cx="864096" cy="1123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2789416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113</Words>
  <Application>Microsoft Office PowerPoint</Application>
  <PresentationFormat>Экран (4:3)</PresentationFormat>
  <Paragraphs>18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Расширенное совещание при главе  Кыштымского городского округа</vt:lpstr>
      <vt:lpstr>Об оперативной обстановке  на территории  Кыштымского городского округа  в период прохождения  весеннего паводка</vt:lpstr>
      <vt:lpstr>О принимаемых мерах и готовности Кыштымского городского округа  к пожароопасному периоду</vt:lpstr>
      <vt:lpstr>Об организации работы по весеннему призыву граждан на военную службу</vt:lpstr>
      <vt:lpstr>О развитии музейной деятельности  на территории  Кыштымского городского округа</vt:lpstr>
      <vt:lpstr>О мероприятиях  по санитарной очистке, благоустройству, проведении Всероссийского субботника  и онлайн - голосования за объекты благоустройства в 2025 году</vt:lpstr>
      <vt:lpstr>Об итогах  социально - экономического развития Кыштымского городского округа  в 2023 году и задачах на 2024 год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Расширенное совещание при главе  Кыштымского городского округа</dc:title>
  <dc:creator>user</dc:creator>
  <cp:lastModifiedBy>user</cp:lastModifiedBy>
  <cp:revision>1</cp:revision>
  <dcterms:created xsi:type="dcterms:W3CDTF">2024-03-27T07:40:39Z</dcterms:created>
  <dcterms:modified xsi:type="dcterms:W3CDTF">2024-03-27T07:50:30Z</dcterms:modified>
</cp:coreProperties>
</file>